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59" r:id="rId5"/>
    <p:sldId id="260" r:id="rId7"/>
    <p:sldId id="258" r:id="rId8"/>
    <p:sldId id="262" r:id="rId9"/>
    <p:sldId id="267" r:id="rId10"/>
    <p:sldId id="263" r:id="rId11"/>
    <p:sldId id="264" r:id="rId12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51"/>
    <p:restoredTop sz="77342"/>
  </p:normalViewPr>
  <p:slideViewPr>
    <p:cSldViewPr showGuides="1">
      <p:cViewPr varScale="1">
        <p:scale>
          <a:sx n="87" d="100"/>
          <a:sy n="87" d="100"/>
        </p:scale>
        <p:origin x="234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5D3824B-B8B0-438F-8E2D-8A5C5B897F6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A348B20-07FD-4D75-AC5B-2F3458C4417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Z3</a:t>
            </a:r>
            <a:r>
              <a:rPr lang="zh-CN" altLang="en-US" dirty="0"/>
              <a:t>架构中包含一个 </a:t>
            </a:r>
            <a:r>
              <a:rPr lang="en-US" altLang="zh-CN" dirty="0"/>
              <a:t>SAT </a:t>
            </a:r>
            <a:r>
              <a:rPr lang="zh-CN" altLang="en-US" dirty="0"/>
              <a:t>求解器、一个 核心理论求解器（同余闭包核心）、若干辅助理论求解器，以及一个用于处理量词实例化的 </a:t>
            </a:r>
            <a:r>
              <a:rPr lang="en-US" altLang="zh-CN" dirty="0"/>
              <a:t>E-matching </a:t>
            </a:r>
            <a:r>
              <a:rPr lang="zh-CN" altLang="en-US" dirty="0"/>
              <a:t>引擎。</a:t>
            </a:r>
            <a:r>
              <a:rPr lang="zh-CN" altLang="en-US" dirty="0">
                <a:solidFill>
                  <a:schemeClr val="tx2"/>
                </a:solidFill>
              </a:rPr>
              <a:t>在前端接收到输入后，</a:t>
            </a:r>
            <a:r>
              <a:rPr lang="en-US" altLang="zh-CN" dirty="0">
                <a:solidFill>
                  <a:schemeClr val="tx2"/>
                </a:solidFill>
              </a:rPr>
              <a:t>Z3 </a:t>
            </a:r>
            <a:r>
              <a:rPr lang="zh-CN" altLang="en-US" dirty="0">
                <a:solidFill>
                  <a:schemeClr val="tx2"/>
                </a:solidFill>
              </a:rPr>
              <a:t>的编译器会将简化后的公式转换为适合求解的数据结构，这些结构包括由子句（</a:t>
            </a:r>
            <a:r>
              <a:rPr lang="en-US" altLang="zh-CN" dirty="0">
                <a:solidFill>
                  <a:schemeClr val="tx2"/>
                </a:solidFill>
              </a:rPr>
              <a:t>clauses</a:t>
            </a:r>
            <a:r>
              <a:rPr lang="zh-CN" altLang="en-US" dirty="0">
                <a:solidFill>
                  <a:schemeClr val="tx2"/>
                </a:solidFill>
              </a:rPr>
              <a:t>）和同余类（</a:t>
            </a:r>
            <a:r>
              <a:rPr lang="en-US" altLang="zh-CN" dirty="0">
                <a:solidFill>
                  <a:schemeClr val="tx2"/>
                </a:solidFill>
              </a:rPr>
              <a:t>congruence classes</a:t>
            </a:r>
            <a:r>
              <a:rPr lang="zh-CN" altLang="en-US" dirty="0">
                <a:solidFill>
                  <a:schemeClr val="tx2"/>
                </a:solidFill>
              </a:rPr>
              <a:t>）组成的节点。</a:t>
            </a:r>
            <a:r>
              <a:rPr lang="zh-CN" altLang="en-US" dirty="0"/>
              <a:t>其中，同余闭包核心（</a:t>
            </a:r>
            <a:r>
              <a:rPr lang="en-US" altLang="zh-CN" dirty="0"/>
              <a:t>Congruence Closure Core</a:t>
            </a:r>
            <a:r>
              <a:rPr lang="zh-CN" altLang="en-US" dirty="0"/>
              <a:t>） 负责处理等式推理和未解释函数符号。它接收来自 </a:t>
            </a:r>
            <a:r>
              <a:rPr lang="en-US" altLang="zh-CN" dirty="0"/>
              <a:t>SAT </a:t>
            </a:r>
            <a:r>
              <a:rPr lang="zh-CN" altLang="en-US" dirty="0"/>
              <a:t>求解器 的布尔赋值，并在此基础上进行推论，同时利用 </a:t>
            </a:r>
            <a:r>
              <a:rPr lang="en-US" altLang="zh-CN" dirty="0"/>
              <a:t>E-matching </a:t>
            </a:r>
            <a:r>
              <a:rPr lang="zh-CN" altLang="en-US" dirty="0"/>
              <a:t>引擎 进行量词实例化。反过来，</a:t>
            </a:r>
            <a:r>
              <a:rPr lang="en-US" altLang="zh-CN" dirty="0"/>
              <a:t>SAT </a:t>
            </a:r>
            <a:r>
              <a:rPr lang="zh-CN" altLang="en-US" dirty="0"/>
              <a:t>求解器也会根据同余闭包核心返回的新信息（如等式或冲突）更新其子句集，从而继续推进搜索。除了核心模块外，</a:t>
            </a:r>
            <a:r>
              <a:rPr lang="en-US" altLang="zh-CN" dirty="0"/>
              <a:t>Z3 </a:t>
            </a:r>
            <a:r>
              <a:rPr lang="zh-CN" altLang="en-US" dirty="0"/>
              <a:t>还集成了四类主要的理论求解器：线性算术（</a:t>
            </a:r>
            <a:r>
              <a:rPr lang="en-US" altLang="zh-CN" dirty="0"/>
              <a:t>Linear Arithmetic</a:t>
            </a:r>
            <a:r>
              <a:rPr lang="zh-CN" altLang="en-US" dirty="0"/>
              <a:t>）位向量（</a:t>
            </a:r>
            <a:r>
              <a:rPr lang="en-US" altLang="zh-CN" dirty="0"/>
              <a:t>Bit Vectors</a:t>
            </a:r>
            <a:r>
              <a:rPr lang="zh-CN" altLang="en-US" dirty="0"/>
              <a:t>）数组（</a:t>
            </a:r>
            <a:r>
              <a:rPr lang="en-US" altLang="zh-CN" dirty="0"/>
              <a:t>Arrays</a:t>
            </a:r>
            <a:r>
              <a:rPr lang="zh-CN" altLang="en-US" dirty="0"/>
              <a:t>）元组（</a:t>
            </a:r>
            <a:r>
              <a:rPr lang="en-US" altLang="zh-CN" dirty="0"/>
              <a:t>Tuples</a:t>
            </a:r>
            <a:r>
              <a:rPr lang="zh-CN" altLang="en-US" dirty="0"/>
              <a:t>）这些理论求解器与同余闭包核心协同工作，用于处理各自领域的理论推理，共同构成了 </a:t>
            </a:r>
            <a:r>
              <a:rPr lang="en-US" altLang="zh-CN" dirty="0"/>
              <a:t>Z3 </a:t>
            </a:r>
            <a:r>
              <a:rPr lang="zh-CN" altLang="en-US" dirty="0"/>
              <a:t>完整的 </a:t>
            </a:r>
            <a:r>
              <a:rPr lang="en-US" altLang="zh-CN" dirty="0"/>
              <a:t>SMT </a:t>
            </a:r>
            <a:r>
              <a:rPr lang="zh-CN" altLang="en-US" dirty="0"/>
              <a:t>求解能力。</a:t>
            </a: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71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左图为</a:t>
            </a:r>
            <a:r>
              <a:rPr lang="en-US" altLang="zh-CN" dirty="0"/>
              <a:t>Z3</a:t>
            </a:r>
            <a:r>
              <a:rPr lang="zh-CN" altLang="en-US" dirty="0"/>
              <a:t>源代码组织结构图；表格为</a:t>
            </a:r>
            <a:r>
              <a:rPr lang="en-US" altLang="zh-CN" dirty="0"/>
              <a:t>src</a:t>
            </a:r>
            <a:r>
              <a:rPr lang="zh-CN" altLang="en-US" dirty="0"/>
              <a:t>目录部分内容，这里集中包含了</a:t>
            </a:r>
            <a:r>
              <a:rPr lang="en-US" altLang="zh-CN" dirty="0"/>
              <a:t>z3</a:t>
            </a:r>
            <a:r>
              <a:rPr lang="zh-CN" altLang="en-US" dirty="0"/>
              <a:t>的所有核心模块。</a:t>
            </a: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基于</a:t>
            </a:r>
            <a:r>
              <a:rPr lang="en-US" altLang="zh-CN" dirty="0"/>
              <a:t>python</a:t>
            </a:r>
            <a:r>
              <a:rPr lang="zh-CN" altLang="en-US" dirty="0"/>
              <a:t>定义了使用</a:t>
            </a:r>
            <a:r>
              <a:rPr lang="en-US" altLang="zh-CN" dirty="0"/>
              <a:t>Z3</a:t>
            </a:r>
            <a:r>
              <a:rPr lang="zh-CN" altLang="en-US" dirty="0"/>
              <a:t>求解器的三个场景。使用</a:t>
            </a:r>
            <a:r>
              <a:rPr lang="en-US" altLang="zh-CN" dirty="0"/>
              <a:t>Z3	solver</a:t>
            </a:r>
            <a:r>
              <a:rPr lang="zh-CN" altLang="en-US" dirty="0"/>
              <a:t>包进行求解</a:t>
            </a: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基于</a:t>
            </a:r>
            <a:r>
              <a:rPr lang="en-US" altLang="zh-CN" dirty="0"/>
              <a:t>python</a:t>
            </a:r>
            <a:r>
              <a:rPr lang="zh-CN" altLang="en-US" dirty="0"/>
              <a:t>定义了使用</a:t>
            </a:r>
            <a:r>
              <a:rPr lang="en-US" altLang="zh-CN" dirty="0"/>
              <a:t>Z3</a:t>
            </a:r>
            <a:r>
              <a:rPr lang="zh-CN" altLang="en-US" dirty="0"/>
              <a:t>求解器的三个场景。使用</a:t>
            </a:r>
            <a:r>
              <a:rPr lang="en-US" altLang="zh-CN" dirty="0"/>
              <a:t>Z3	solver</a:t>
            </a:r>
            <a:r>
              <a:rPr lang="zh-CN" altLang="en-US" dirty="0"/>
              <a:t>包进行求解</a:t>
            </a: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sym typeface="+mn-ea"/>
              </a:rPr>
              <a:t>该代码展示的是</a:t>
            </a:r>
            <a:r>
              <a:rPr lang="en-US" altLang="zh-CN" dirty="0">
                <a:sym typeface="+mn-ea"/>
              </a:rPr>
              <a:t>...</a:t>
            </a:r>
            <a:br>
              <a:rPr lang="en-US" altLang="zh-CN" dirty="0">
                <a:sym typeface="+mn-ea"/>
              </a:rPr>
            </a:br>
            <a:r>
              <a:rPr lang="zh-CN" altLang="en-US" dirty="0">
                <a:sym typeface="+mn-ea"/>
              </a:rPr>
              <a:t>求解流程</a:t>
            </a:r>
            <a:r>
              <a:rPr lang="en-US" altLang="zh-CN" dirty="0">
                <a:sym typeface="+mn-ea"/>
              </a:rPr>
              <a:t>1-6</a:t>
            </a:r>
            <a:endParaRPr lang="en-US" altLang="zh-CN" dirty="0">
              <a:sym typeface="+mn-ea"/>
            </a:endParaRPr>
          </a:p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sym typeface="+mn-ea"/>
              </a:rPr>
              <a:t>输出结果：最佳方案</a:t>
            </a:r>
            <a:r>
              <a:rPr lang="en-US" altLang="zh-CN" dirty="0">
                <a:sym typeface="+mn-ea"/>
              </a:rPr>
              <a:t>...</a:t>
            </a:r>
            <a:r>
              <a:rPr lang="zh-CN" altLang="en-US" dirty="0">
                <a:sym typeface="+mn-ea"/>
              </a:rPr>
              <a:t>最大利润</a:t>
            </a:r>
            <a:r>
              <a:rPr lang="en-US" altLang="zh-CN" dirty="0">
                <a:sym typeface="+mn-ea"/>
              </a:rPr>
              <a:t>...</a:t>
            </a:r>
            <a:endParaRPr lang="en-US" altLang="zh-CN" dirty="0">
              <a:sym typeface="+mn-ea"/>
            </a:endParaRPr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ED25E5-1413-47A1-AFE0-E55859B956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7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7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Picture 4" descr="a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Rectangle 2"/>
          <p:cNvSpPr txBox="1"/>
          <p:nvPr/>
        </p:nvSpPr>
        <p:spPr>
          <a:xfrm>
            <a:off x="1516063" y="2492375"/>
            <a:ext cx="6111875" cy="6572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chemeClr val="tx2"/>
                </a:solidFill>
              </a:rPr>
              <a:t>Z3</a:t>
            </a:r>
            <a:r>
              <a:rPr lang="zh-CN" altLang="en-US" sz="4000" b="1" dirty="0">
                <a:solidFill>
                  <a:schemeClr val="tx2"/>
                </a:solidFill>
              </a:rPr>
              <a:t>求解器的介绍与演示</a:t>
            </a:r>
            <a:endParaRPr lang="zh-CN" altLang="zh-CN" sz="4000" b="1" dirty="0">
              <a:solidFill>
                <a:schemeClr val="tx2"/>
              </a:solidFill>
            </a:endParaRPr>
          </a:p>
        </p:txBody>
      </p:sp>
      <p:sp>
        <p:nvSpPr>
          <p:cNvPr id="3076" name="Rectangle 2"/>
          <p:cNvSpPr txBox="1"/>
          <p:nvPr/>
        </p:nvSpPr>
        <p:spPr>
          <a:xfrm>
            <a:off x="2141538" y="3676650"/>
            <a:ext cx="1630362" cy="7604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小组成员：</a:t>
            </a:r>
            <a:endParaRPr lang="zh-CN" altLang="zh-CN" sz="2000" b="1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708400" y="3860800"/>
          <a:ext cx="3024188" cy="14843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094"/>
                <a:gridCol w="1512094"/>
              </a:tblGrid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25031111101</a:t>
                      </a:r>
                      <a:endParaRPr lang="zh-CN" altLang="en-US" sz="1800" dirty="0"/>
                    </a:p>
                  </a:txBody>
                  <a:tcPr marL="91436" marR="91436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张舒俞</a:t>
                      </a:r>
                      <a:endParaRPr lang="zh-CN" altLang="en-US" sz="1800" dirty="0"/>
                    </a:p>
                  </a:txBody>
                  <a:tcPr marL="91436" marR="91436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25031212086</a:t>
                      </a:r>
                      <a:endParaRPr lang="zh-CN" altLang="en-US" sz="1800" dirty="0"/>
                    </a:p>
                  </a:txBody>
                  <a:tcPr marL="91436" marR="91436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郝    灿</a:t>
                      </a:r>
                      <a:endParaRPr lang="zh-CN" altLang="en-US" sz="1800" dirty="0"/>
                    </a:p>
                  </a:txBody>
                  <a:tcPr marL="91436" marR="91436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25031212320</a:t>
                      </a:r>
                      <a:endParaRPr lang="zh-CN" altLang="en-US" sz="1800" dirty="0"/>
                    </a:p>
                  </a:txBody>
                  <a:tcPr marL="91436" marR="91436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李小越</a:t>
                      </a:r>
                      <a:endParaRPr lang="zh-CN" altLang="en-US" sz="1800" dirty="0"/>
                    </a:p>
                  </a:txBody>
                  <a:tcPr marL="91436" marR="91436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25031111098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6" marR="91436" marT="45749" marB="45749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郭奕彤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6" marR="91436" marT="45749" marB="45749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Picture 4" descr="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Rectangle 2"/>
          <p:cNvSpPr>
            <a:spLocks noGrp="1"/>
          </p:cNvSpPr>
          <p:nvPr>
            <p:ph type="title"/>
          </p:nvPr>
        </p:nvSpPr>
        <p:spPr>
          <a:xfrm>
            <a:off x="6948488" y="260350"/>
            <a:ext cx="1882775" cy="28733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000" dirty="0">
                <a:solidFill>
                  <a:schemeClr val="bg1"/>
                </a:solidFill>
              </a:rPr>
              <a:t>一、</a:t>
            </a:r>
            <a:r>
              <a:rPr lang="en-US" altLang="zh-CN" sz="2000" dirty="0">
                <a:solidFill>
                  <a:schemeClr val="bg1"/>
                </a:solidFill>
              </a:rPr>
              <a:t>Z3</a:t>
            </a:r>
            <a:r>
              <a:rPr lang="zh-CN" altLang="en-US" sz="2000" dirty="0">
                <a:solidFill>
                  <a:schemeClr val="bg1"/>
                </a:solidFill>
              </a:rPr>
              <a:t>的简介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100" name="Rectangle 2"/>
          <p:cNvSpPr txBox="1"/>
          <p:nvPr/>
        </p:nvSpPr>
        <p:spPr>
          <a:xfrm>
            <a:off x="107950" y="963613"/>
            <a:ext cx="2879725" cy="5032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Z3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zh-CN" sz="24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101" name="Rectangle 2"/>
          <p:cNvSpPr txBox="1"/>
          <p:nvPr/>
        </p:nvSpPr>
        <p:spPr>
          <a:xfrm>
            <a:off x="555625" y="2992438"/>
            <a:ext cx="1800225" cy="5032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2"/>
              </a:solidFill>
            </a:endParaRPr>
          </a:p>
        </p:txBody>
      </p:sp>
      <p:sp>
        <p:nvSpPr>
          <p:cNvPr id="4102" name="Rectangle 2"/>
          <p:cNvSpPr txBox="1"/>
          <p:nvPr/>
        </p:nvSpPr>
        <p:spPr>
          <a:xfrm>
            <a:off x="468313" y="1628775"/>
            <a:ext cx="8335962" cy="10207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tx2"/>
                </a:solidFill>
              </a:rPr>
              <a:t>     Z3 </a:t>
            </a:r>
            <a:r>
              <a:rPr lang="zh-CN" altLang="en-US" sz="1600" dirty="0">
                <a:solidFill>
                  <a:schemeClr val="tx2"/>
                </a:solidFill>
              </a:rPr>
              <a:t>是由 </a:t>
            </a:r>
            <a:r>
              <a:rPr lang="en-US" altLang="zh-CN" sz="1600" dirty="0">
                <a:solidFill>
                  <a:schemeClr val="tx2"/>
                </a:solidFill>
              </a:rPr>
              <a:t>Microsoft Research </a:t>
            </a:r>
            <a:r>
              <a:rPr lang="zh-CN" altLang="en-US" sz="1600" dirty="0">
                <a:solidFill>
                  <a:schemeClr val="tx2"/>
                </a:solidFill>
              </a:rPr>
              <a:t>开发的高性能 </a:t>
            </a:r>
            <a:r>
              <a:rPr lang="en-US" altLang="zh-CN" sz="1600" dirty="0">
                <a:solidFill>
                  <a:schemeClr val="tx2"/>
                </a:solidFill>
              </a:rPr>
              <a:t>SMT</a:t>
            </a:r>
            <a:r>
              <a:rPr lang="zh-CN" altLang="en-US" sz="1600" dirty="0">
                <a:solidFill>
                  <a:schemeClr val="tx2"/>
                </a:solidFill>
              </a:rPr>
              <a:t>求解器，用于判断逻辑公式在给定背景理论下是否可满足。它支持多种理论，包括整数</a:t>
            </a:r>
            <a:r>
              <a:rPr lang="en-US" altLang="zh-CN" sz="1600" dirty="0">
                <a:solidFill>
                  <a:schemeClr val="tx2"/>
                </a:solidFill>
              </a:rPr>
              <a:t>/</a:t>
            </a:r>
            <a:r>
              <a:rPr lang="zh-CN" altLang="en-US" sz="1600" dirty="0">
                <a:solidFill>
                  <a:schemeClr val="tx2"/>
                </a:solidFill>
              </a:rPr>
              <a:t>实数算术、位向量、数组、代数数据类型、字符串等等，提供了</a:t>
            </a:r>
            <a:r>
              <a:rPr lang="en-US" altLang="zh-CN" sz="1600" dirty="0">
                <a:solidFill>
                  <a:schemeClr val="tx2"/>
                </a:solidFill>
              </a:rPr>
              <a:t>python</a:t>
            </a:r>
            <a:r>
              <a:rPr lang="zh-CN" altLang="en-US" sz="1600" dirty="0">
                <a:solidFill>
                  <a:schemeClr val="tx2"/>
                </a:solidFill>
              </a:rPr>
              <a:t>、</a:t>
            </a:r>
            <a:r>
              <a:rPr lang="en-US" altLang="zh-CN" sz="1600" dirty="0">
                <a:solidFill>
                  <a:schemeClr val="tx2"/>
                </a:solidFill>
              </a:rPr>
              <a:t>C++</a:t>
            </a:r>
            <a:r>
              <a:rPr lang="zh-CN" altLang="en-US" sz="1600" dirty="0">
                <a:solidFill>
                  <a:schemeClr val="tx2"/>
                </a:solidFill>
              </a:rPr>
              <a:t>、</a:t>
            </a:r>
            <a:r>
              <a:rPr lang="en-US" altLang="zh-CN" sz="1600" dirty="0">
                <a:solidFill>
                  <a:schemeClr val="tx2"/>
                </a:solidFill>
              </a:rPr>
              <a:t>Java</a:t>
            </a:r>
            <a:r>
              <a:rPr lang="zh-CN" altLang="en-US" sz="1600" dirty="0">
                <a:solidFill>
                  <a:schemeClr val="tx2"/>
                </a:solidFill>
              </a:rPr>
              <a:t>等多种接口。</a:t>
            </a:r>
            <a:endParaRPr lang="zh-CN" altLang="zh-CN" sz="1600" dirty="0">
              <a:solidFill>
                <a:schemeClr val="tx2"/>
              </a:solidFill>
            </a:endParaRPr>
          </a:p>
        </p:txBody>
      </p:sp>
      <p:sp>
        <p:nvSpPr>
          <p:cNvPr id="4103" name="AutoShape 6" descr="已上传的图片"/>
          <p:cNvSpPr>
            <a:spLocks noChangeAspect="1"/>
          </p:cNvSpPr>
          <p:nvPr/>
        </p:nvSpPr>
        <p:spPr>
          <a:xfrm>
            <a:off x="4419600" y="3357563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pic>
        <p:nvPicPr>
          <p:cNvPr id="4104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581400"/>
            <a:ext cx="4311650" cy="2503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5" name="Rectangle 2"/>
          <p:cNvSpPr txBox="1"/>
          <p:nvPr/>
        </p:nvSpPr>
        <p:spPr>
          <a:xfrm>
            <a:off x="755650" y="2895600"/>
            <a:ext cx="6465888" cy="3794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tx2"/>
                </a:solidFill>
              </a:rPr>
              <a:t>Microsoft Research </a:t>
            </a:r>
            <a:r>
              <a:rPr lang="zh-CN" altLang="en-US" sz="1600" dirty="0">
                <a:solidFill>
                  <a:schemeClr val="tx2"/>
                </a:solidFill>
              </a:rPr>
              <a:t>提供的</a:t>
            </a:r>
            <a:r>
              <a:rPr lang="en-US" altLang="zh-CN" sz="1600" dirty="0">
                <a:solidFill>
                  <a:schemeClr val="tx2"/>
                </a:solidFill>
              </a:rPr>
              <a:t>Z3</a:t>
            </a:r>
            <a:r>
              <a:rPr lang="zh-CN" altLang="en-US" sz="1600" dirty="0">
                <a:solidFill>
                  <a:schemeClr val="tx2"/>
                </a:solidFill>
              </a:rPr>
              <a:t>核心系统组件图和系统概述图：</a:t>
            </a:r>
            <a:endParaRPr lang="zh-CN" altLang="zh-CN" sz="1600" dirty="0">
              <a:solidFill>
                <a:schemeClr val="tx2"/>
              </a:solidFill>
            </a:endParaRPr>
          </a:p>
        </p:txBody>
      </p:sp>
      <p:sp>
        <p:nvSpPr>
          <p:cNvPr id="4106" name="AutoShape 2" descr="Z3Overall.jpg"/>
          <p:cNvSpPr>
            <a:spLocks noChangeAspect="1"/>
          </p:cNvSpPr>
          <p:nvPr/>
        </p:nvSpPr>
        <p:spPr>
          <a:xfrm>
            <a:off x="4572000" y="3509963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pic>
        <p:nvPicPr>
          <p:cNvPr id="4107" name="图片 2"/>
          <p:cNvPicPr>
            <a:picLocks noChangeAspect="1"/>
          </p:cNvPicPr>
          <p:nvPr/>
        </p:nvPicPr>
        <p:blipFill>
          <a:blip r:embed="rId3"/>
          <a:srcRect l="4948" r="3564"/>
          <a:stretch>
            <a:fillRect/>
          </a:stretch>
        </p:blipFill>
        <p:spPr>
          <a:xfrm>
            <a:off x="4881563" y="3581400"/>
            <a:ext cx="4083050" cy="251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1835150" y="6048375"/>
            <a:ext cx="1620838" cy="414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核心系统组件图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72225" y="6049963"/>
            <a:ext cx="1209675" cy="414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系统概述图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4" descr="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Rectangle 2"/>
          <p:cNvSpPr txBox="1"/>
          <p:nvPr/>
        </p:nvSpPr>
        <p:spPr>
          <a:xfrm>
            <a:off x="169863" y="962025"/>
            <a:ext cx="4537075" cy="5032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Z3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的内部架构及模块功能</a:t>
            </a:r>
            <a:endParaRPr lang="zh-CN" altLang="zh-CN" sz="24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48" name="Rectangle 2"/>
          <p:cNvSpPr txBox="1"/>
          <p:nvPr/>
        </p:nvSpPr>
        <p:spPr>
          <a:xfrm>
            <a:off x="555625" y="2992438"/>
            <a:ext cx="1800225" cy="5032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2"/>
              </a:solidFill>
            </a:endParaRPr>
          </a:p>
        </p:txBody>
      </p:sp>
      <p:sp>
        <p:nvSpPr>
          <p:cNvPr id="6149" name="AutoShape 6" descr="已上传的图片"/>
          <p:cNvSpPr>
            <a:spLocks noChangeAspect="1"/>
          </p:cNvSpPr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pic>
        <p:nvPicPr>
          <p:cNvPr id="6150" name="Picture 14" descr="https://i-blog.csdnimg.cn/blog_migrate/32e90d0b36359cf5f6a14ce0f68560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989138"/>
            <a:ext cx="4256087" cy="4392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4878388" y="1519238"/>
            <a:ext cx="4014788" cy="4897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Congruence Closure Core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负责等式推理与未解释函数的求解。该模块接收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SAT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求解器返回的布尔赋值，并据此产生新的等式、冲突或原子公式。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SAT Solver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对布尔结构进行搜索。它从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Congruence Closure Core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Theory Solvers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不断接收新子句，并将布尔赋值回传给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模块。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Theory Solvers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包括线性算术、位向量、数组与元组等求解模块。与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Congruence Closure Core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协作，分别处理对应理论推理问题，并将推论或冲突返回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Core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E-matching Engine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利用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E-matching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技术，根据当前模型状态生成合适的量词实例，从而处理含量词的约束。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4188" y="1519238"/>
            <a:ext cx="4013200" cy="4127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内部架构：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53" name="Rectangle 2"/>
          <p:cNvSpPr txBox="1"/>
          <p:nvPr/>
        </p:nvSpPr>
        <p:spPr>
          <a:xfrm>
            <a:off x="6948488" y="260350"/>
            <a:ext cx="1882775" cy="2873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一、</a:t>
            </a:r>
            <a:r>
              <a:rPr lang="en-US" altLang="zh-CN" sz="2000" dirty="0">
                <a:solidFill>
                  <a:schemeClr val="bg1"/>
                </a:solidFill>
              </a:rPr>
              <a:t>Z3</a:t>
            </a:r>
            <a:r>
              <a:rPr lang="zh-CN" altLang="en-US" sz="2000" dirty="0">
                <a:solidFill>
                  <a:schemeClr val="bg1"/>
                </a:solidFill>
              </a:rPr>
              <a:t>的简介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4" descr="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Rectangle 2"/>
          <p:cNvSpPr txBox="1"/>
          <p:nvPr/>
        </p:nvSpPr>
        <p:spPr>
          <a:xfrm>
            <a:off x="252413" y="962025"/>
            <a:ext cx="2879725" cy="5032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Z3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项目库结构</a:t>
            </a:r>
            <a:endParaRPr lang="zh-CN" altLang="zh-CN" sz="24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196" name="Rectangle 2"/>
          <p:cNvSpPr txBox="1"/>
          <p:nvPr/>
        </p:nvSpPr>
        <p:spPr>
          <a:xfrm>
            <a:off x="555625" y="2992438"/>
            <a:ext cx="1800225" cy="5032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2"/>
              </a:solidFill>
            </a:endParaRPr>
          </a:p>
        </p:txBody>
      </p:sp>
      <p:sp>
        <p:nvSpPr>
          <p:cNvPr id="8197" name="AutoShape 6" descr="已上传的图片"/>
          <p:cNvSpPr>
            <a:spLocks noChangeAspect="1"/>
          </p:cNvSpPr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pic>
        <p:nvPicPr>
          <p:cNvPr id="8198" name="Picture 2" descr="https://i-blog.csdnimg.cn/blog_migrate/c0bf064f9d47b35a8f4b69842db59a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3" y="3429000"/>
            <a:ext cx="4156075" cy="3275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矩形 3"/>
          <p:cNvSpPr/>
          <p:nvPr/>
        </p:nvSpPr>
        <p:spPr>
          <a:xfrm>
            <a:off x="531813" y="1465263"/>
            <a:ext cx="8361362" cy="1892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/>
              <a:t>Z3</a:t>
            </a:r>
            <a:r>
              <a:rPr lang="zh-CN" altLang="en-US" sz="1600" dirty="0"/>
              <a:t>项目库有以下四个主要子目录：</a:t>
            </a:r>
            <a:endParaRPr lang="en-US" altLang="zh-CN" sz="1600" dirty="0"/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）</a:t>
            </a:r>
            <a:r>
              <a:rPr lang="en-US" altLang="zh-CN" sz="1600" dirty="0"/>
              <a:t>z3/doc</a:t>
            </a:r>
            <a:r>
              <a:rPr lang="zh-CN" altLang="en-US" sz="1600" dirty="0"/>
              <a:t>，用于生成</a:t>
            </a:r>
            <a:r>
              <a:rPr lang="en-US" altLang="zh-CN" sz="1600" dirty="0"/>
              <a:t>API doc</a:t>
            </a:r>
            <a:r>
              <a:rPr lang="zh-CN" altLang="en-US" sz="1600" dirty="0"/>
              <a:t>文件和代码</a:t>
            </a:r>
            <a:r>
              <a:rPr lang="en-US" altLang="zh-CN" sz="1600" dirty="0"/>
              <a:t>doc</a:t>
            </a:r>
            <a:r>
              <a:rPr lang="zh-CN" altLang="en-US" sz="1600" dirty="0"/>
              <a:t>文件。</a:t>
            </a:r>
            <a:endParaRPr lang="en-US" altLang="zh-CN" sz="1600" dirty="0"/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）</a:t>
            </a:r>
            <a:r>
              <a:rPr lang="en-US" altLang="zh-CN" sz="1600" dirty="0"/>
              <a:t>z3/examples</a:t>
            </a:r>
            <a:r>
              <a:rPr lang="zh-CN" altLang="en-US" sz="1600" dirty="0"/>
              <a:t>，提供一组示例或基准测试，帮助用户理解如何用不同的</a:t>
            </a:r>
            <a:r>
              <a:rPr lang="en-US" altLang="zh-CN" sz="1600" dirty="0"/>
              <a:t>API</a:t>
            </a:r>
            <a:r>
              <a:rPr lang="zh-CN" altLang="en-US" sz="1600" dirty="0"/>
              <a:t>语言表示问题。</a:t>
            </a:r>
            <a:endParaRPr lang="en-US" altLang="zh-CN" sz="1600" dirty="0"/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/>
              <a:t>3</a:t>
            </a:r>
            <a:r>
              <a:rPr lang="zh-CN" altLang="en-US" sz="1600" dirty="0"/>
              <a:t>）</a:t>
            </a:r>
            <a:r>
              <a:rPr lang="en-US" altLang="zh-CN" sz="1600" dirty="0"/>
              <a:t>z3/scripts</a:t>
            </a:r>
            <a:r>
              <a:rPr lang="zh-CN" altLang="en-US" sz="1600" dirty="0"/>
              <a:t>，包含用于更新外部</a:t>
            </a:r>
            <a:r>
              <a:rPr lang="en-US" altLang="zh-CN" sz="1600" dirty="0"/>
              <a:t>z3 API</a:t>
            </a:r>
            <a:r>
              <a:rPr lang="zh-CN" altLang="en-US" sz="1600" dirty="0"/>
              <a:t>的文件</a:t>
            </a:r>
            <a:endParaRPr lang="en-US" altLang="zh-CN" sz="1600" dirty="0"/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/>
              <a:t>4</a:t>
            </a:r>
            <a:r>
              <a:rPr lang="zh-CN" altLang="en-US" sz="1600" dirty="0"/>
              <a:t>）</a:t>
            </a:r>
            <a:r>
              <a:rPr lang="en-US" altLang="zh-CN" sz="1600" dirty="0"/>
              <a:t>z3/src</a:t>
            </a:r>
            <a:r>
              <a:rPr lang="zh-CN" altLang="en-US" sz="1600" dirty="0"/>
              <a:t>，它包含了</a:t>
            </a:r>
            <a:r>
              <a:rPr lang="en-US" altLang="zh-CN" sz="1600" dirty="0"/>
              <a:t>z3</a:t>
            </a:r>
            <a:r>
              <a:rPr lang="zh-CN" altLang="en-US" sz="1600" dirty="0"/>
              <a:t>的所有核心模块。</a:t>
            </a:r>
            <a:endParaRPr lang="zh-CN" altLang="en-US" sz="16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827588" y="3451225"/>
          <a:ext cx="3919538" cy="3230565"/>
        </p:xfrm>
        <a:graphic>
          <a:graphicData uri="http://schemas.openxmlformats.org/drawingml/2006/table">
            <a:tbl>
              <a:tblPr/>
              <a:tblGrid>
                <a:gridCol w="1959769"/>
                <a:gridCol w="1959769"/>
              </a:tblGrid>
              <a:tr h="248505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输入解析</a:t>
                      </a:r>
                      <a:endParaRPr lang="zh-CN" altLang="en-US" sz="1100" dirty="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parsers/, </a:t>
                      </a:r>
                      <a:r>
                        <a:rPr lang="en-US" sz="1100" dirty="0" err="1"/>
                        <a:t>api</a:t>
                      </a:r>
                      <a:r>
                        <a:rPr lang="en-US" sz="1100" dirty="0"/>
                        <a:t>/</a:t>
                      </a:r>
                      <a:endParaRPr lang="en-US" sz="1100" dirty="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AST </a:t>
                      </a:r>
                      <a:r>
                        <a:rPr lang="zh-CN" altLang="en-US" sz="1100" dirty="0"/>
                        <a:t>构造与类型系统</a:t>
                      </a:r>
                      <a:endParaRPr lang="zh-CN" altLang="en-US" sz="1100" dirty="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ast</a:t>
                      </a:r>
                      <a:r>
                        <a:rPr lang="en-US" sz="1100" dirty="0"/>
                        <a:t>/</a:t>
                      </a:r>
                      <a:endParaRPr lang="en-US" sz="1100" dirty="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表达式重写与简化</a:t>
                      </a:r>
                      <a:endParaRPr lang="zh-CN" altLang="en-US" sz="1100" dirty="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rewriter/, simplify/</a:t>
                      </a:r>
                      <a:endParaRPr lang="en-US" sz="1100" dirty="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zh-CN" altLang="en-US" sz="1100"/>
                        <a:t>求解器框架</a:t>
                      </a:r>
                      <a:endParaRPr lang="zh-CN" alt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smt</a:t>
                      </a:r>
                      <a:r>
                        <a:rPr lang="en-US" sz="1100" dirty="0"/>
                        <a:t>/, sat/</a:t>
                      </a:r>
                      <a:endParaRPr lang="en-US" sz="1100" dirty="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zh-CN" altLang="en-US" sz="1100"/>
                        <a:t>理论求解器</a:t>
                      </a:r>
                      <a:endParaRPr lang="zh-CN" alt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smt/theory_*, math/*</a:t>
                      </a:r>
                      <a:endParaRPr 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zh-CN" altLang="en-US" sz="1100"/>
                        <a:t>模型生成</a:t>
                      </a:r>
                      <a:endParaRPr lang="zh-CN" alt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model/</a:t>
                      </a:r>
                      <a:endParaRPr lang="en-US" sz="1100" dirty="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zh-CN" altLang="en-US" sz="1100"/>
                        <a:t>量词处理</a:t>
                      </a:r>
                      <a:endParaRPr lang="zh-CN" alt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smt/qi/, qe/</a:t>
                      </a:r>
                      <a:endParaRPr 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zh-CN" altLang="en-US" sz="1100"/>
                        <a:t>线性算术</a:t>
                      </a:r>
                      <a:endParaRPr lang="zh-CN" alt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math/lp/</a:t>
                      </a:r>
                      <a:endParaRPr 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zh-CN" altLang="en-US" sz="1100"/>
                        <a:t>非线性算术</a:t>
                      </a:r>
                      <a:endParaRPr lang="zh-CN" alt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nlsat/</a:t>
                      </a:r>
                      <a:endParaRPr 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字符串与序列</a:t>
                      </a:r>
                      <a:endParaRPr lang="zh-CN" altLang="en-US" sz="1100" dirty="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smt/theory_seq/</a:t>
                      </a:r>
                      <a:endParaRPr 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zh-CN" altLang="en-US" sz="1100"/>
                        <a:t>正则与 </a:t>
                      </a:r>
                      <a:r>
                        <a:rPr lang="en-US" sz="1100"/>
                        <a:t>Datalog</a:t>
                      </a:r>
                      <a:endParaRPr 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muz/</a:t>
                      </a:r>
                      <a:endParaRPr 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en-US" sz="1100"/>
                        <a:t>Tactics</a:t>
                      </a:r>
                      <a:endParaRPr 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tactic/</a:t>
                      </a:r>
                      <a:endParaRPr 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8505">
                <a:tc>
                  <a:txBody>
                    <a:bodyPr/>
                    <a:lstStyle/>
                    <a:p>
                      <a:r>
                        <a:rPr lang="zh-CN" altLang="en-US" sz="1100"/>
                        <a:t>公共工具层</a:t>
                      </a:r>
                      <a:endParaRPr lang="zh-CN" altLang="en-US" sz="110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util</a:t>
                      </a:r>
                      <a:r>
                        <a:rPr lang="en-US" sz="1100" dirty="0"/>
                        <a:t>/</a:t>
                      </a:r>
                      <a:endParaRPr lang="en-US" sz="1100" dirty="0"/>
                    </a:p>
                  </a:txBody>
                  <a:tcPr marL="80826" marR="80826" marT="40417" marB="40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3" name="直接箭头连接符 2"/>
          <p:cNvCxnSpPr/>
          <p:nvPr/>
        </p:nvCxnSpPr>
        <p:spPr>
          <a:xfrm>
            <a:off x="4464050" y="4437063"/>
            <a:ext cx="358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45" name="Rectangle 2"/>
          <p:cNvSpPr txBox="1"/>
          <p:nvPr/>
        </p:nvSpPr>
        <p:spPr>
          <a:xfrm>
            <a:off x="6948488" y="260350"/>
            <a:ext cx="1882775" cy="2873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一、</a:t>
            </a:r>
            <a:r>
              <a:rPr lang="en-US" altLang="zh-CN" sz="2000" dirty="0">
                <a:solidFill>
                  <a:schemeClr val="bg1"/>
                </a:solidFill>
              </a:rPr>
              <a:t>Z3</a:t>
            </a:r>
            <a:r>
              <a:rPr lang="zh-CN" altLang="en-US" sz="2000" dirty="0">
                <a:solidFill>
                  <a:schemeClr val="bg1"/>
                </a:solidFill>
              </a:rPr>
              <a:t>的简介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4" descr="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6" name="Rectangle 2"/>
          <p:cNvSpPr txBox="1"/>
          <p:nvPr/>
        </p:nvSpPr>
        <p:spPr>
          <a:xfrm>
            <a:off x="683260" y="3284855"/>
            <a:ext cx="2529840" cy="13722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1</a:t>
            </a:r>
            <a:r>
              <a:rPr lang="zh-CN" altLang="en-US" sz="1800" dirty="0">
                <a:solidFill>
                  <a:schemeClr val="tx2"/>
                </a:solidFill>
              </a:rPr>
              <a:t>）</a:t>
            </a:r>
            <a:r>
              <a:rPr lang="zh-CN" altLang="zh-CN" sz="1800" dirty="0">
                <a:solidFill>
                  <a:schemeClr val="tx2"/>
                </a:solidFill>
              </a:rPr>
              <a:t>定义实数变量</a:t>
            </a:r>
            <a:endParaRPr lang="zh-CN" altLang="zh-CN" sz="1800" dirty="0">
              <a:solidFill>
                <a:schemeClr val="tx2"/>
              </a:solidFill>
            </a:endParaRPr>
          </a:p>
          <a:p>
            <a:pPr marL="0" lvl="0" indent="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2</a:t>
            </a:r>
            <a:r>
              <a:rPr lang="zh-CN" altLang="en-US" sz="1800" dirty="0">
                <a:solidFill>
                  <a:schemeClr val="tx2"/>
                </a:solidFill>
              </a:rPr>
              <a:t>）创建求解器</a:t>
            </a:r>
            <a:endParaRPr lang="zh-CN" altLang="en-US" sz="1800" dirty="0">
              <a:solidFill>
                <a:schemeClr val="tx2"/>
              </a:solidFill>
            </a:endParaRPr>
          </a:p>
          <a:p>
            <a:pPr marL="0" lvl="0" indent="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3</a:t>
            </a:r>
            <a:r>
              <a:rPr lang="zh-CN" altLang="en-US" sz="1800" dirty="0">
                <a:solidFill>
                  <a:schemeClr val="tx2"/>
                </a:solidFill>
              </a:rPr>
              <a:t>）添加方程约束</a:t>
            </a:r>
            <a:endParaRPr lang="zh-CN" altLang="en-US" sz="1800" dirty="0">
              <a:solidFill>
                <a:schemeClr val="tx2"/>
              </a:solidFill>
            </a:endParaRPr>
          </a:p>
          <a:p>
            <a:pPr marL="0" lvl="0" indent="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4</a:t>
            </a:r>
            <a:r>
              <a:rPr lang="zh-CN" altLang="en-US" sz="1800" dirty="0">
                <a:solidFill>
                  <a:schemeClr val="tx2"/>
                </a:solidFill>
              </a:rPr>
              <a:t>）求解方程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197" name="AutoShape 6" descr="已上传的图片"/>
          <p:cNvSpPr>
            <a:spLocks noChangeAspect="1"/>
          </p:cNvSpPr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8199" name="矩形 3"/>
          <p:cNvSpPr/>
          <p:nvPr/>
        </p:nvSpPr>
        <p:spPr>
          <a:xfrm>
            <a:off x="532130" y="1465580"/>
            <a:ext cx="3047365" cy="169735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sz="1600" b="1" dirty="0">
                <a:sym typeface="+mn-ea"/>
              </a:rPr>
              <a:t>问题：求解三元一次方程组</a:t>
            </a:r>
            <a:endParaRPr lang="zh-CN" sz="1600" b="1" dirty="0">
              <a:sym typeface="+mn-ea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/>
              <a:t>3x+2y-z=1</a:t>
            </a:r>
            <a:endParaRPr lang="en-US" altLang="zh-CN" sz="1600" dirty="0"/>
          </a:p>
          <a:p>
            <a:pPr marL="457200" lvl="1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/>
              <a:t>2x-2y +4z =-2</a:t>
            </a:r>
            <a:endParaRPr lang="zh-CN" altLang="en-US" sz="1600" dirty="0"/>
          </a:p>
          <a:p>
            <a:pPr marL="457200" lvl="1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/>
              <a:t>x+y+z=20</a:t>
            </a:r>
            <a:endParaRPr lang="zh-CN" altLang="en-US" sz="1600" dirty="0"/>
          </a:p>
        </p:txBody>
      </p:sp>
      <p:sp>
        <p:nvSpPr>
          <p:cNvPr id="8245" name="Rectangle 2"/>
          <p:cNvSpPr txBox="1"/>
          <p:nvPr/>
        </p:nvSpPr>
        <p:spPr>
          <a:xfrm>
            <a:off x="6948805" y="260350"/>
            <a:ext cx="2118360" cy="2876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二、</a:t>
            </a:r>
            <a:r>
              <a:rPr lang="en-US" altLang="zh-CN" sz="2000" dirty="0">
                <a:solidFill>
                  <a:schemeClr val="bg1"/>
                </a:solidFill>
              </a:rPr>
              <a:t>Z3</a:t>
            </a:r>
            <a:r>
              <a:rPr lang="zh-CN" altLang="en-US" sz="2000" dirty="0">
                <a:solidFill>
                  <a:schemeClr val="bg1"/>
                </a:solidFill>
              </a:rPr>
              <a:t>使用举例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14300" imgH="215900" progId="Equation.KSEE3">
                  <p:embed/>
                </p:oleObj>
              </mc:Choice>
              <mc:Fallback>
                <p:oleObj name="" r:id="rId2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565" y="1556385"/>
            <a:ext cx="4657725" cy="4772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" y="5012690"/>
            <a:ext cx="2781300" cy="1304925"/>
          </a:xfrm>
          <a:prstGeom prst="rect">
            <a:avLst/>
          </a:prstGeom>
        </p:spPr>
      </p:pic>
      <p:sp>
        <p:nvSpPr>
          <p:cNvPr id="5" name="Rectangle 2"/>
          <p:cNvSpPr txBox="1"/>
          <p:nvPr/>
        </p:nvSpPr>
        <p:spPr>
          <a:xfrm>
            <a:off x="252730" y="962025"/>
            <a:ext cx="2592705" cy="5035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1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详解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4" descr="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6" name="Rectangle 2"/>
          <p:cNvSpPr txBox="1"/>
          <p:nvPr/>
        </p:nvSpPr>
        <p:spPr>
          <a:xfrm>
            <a:off x="431165" y="3041015"/>
            <a:ext cx="3735705" cy="211899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1</a:t>
            </a:r>
            <a:r>
              <a:rPr lang="zh-CN" altLang="en-US" sz="1800" dirty="0">
                <a:solidFill>
                  <a:schemeClr val="tx2"/>
                </a:solidFill>
              </a:rPr>
              <a:t>）</a:t>
            </a:r>
            <a:r>
              <a:rPr lang="zh-CN" altLang="zh-CN" sz="1800" dirty="0">
                <a:solidFill>
                  <a:schemeClr val="tx2"/>
                </a:solidFill>
              </a:rPr>
              <a:t>定义</a:t>
            </a:r>
            <a:r>
              <a:rPr lang="zh-CN" altLang="zh-CN" sz="1800" dirty="0">
                <a:solidFill>
                  <a:schemeClr val="tx2"/>
                </a:solidFill>
              </a:rPr>
              <a:t>位向量变量：</a:t>
            </a:r>
            <a:r>
              <a:rPr lang="en-US" altLang="zh-CN" sz="1800" dirty="0">
                <a:solidFill>
                  <a:schemeClr val="tx2"/>
                </a:solidFill>
              </a:rPr>
              <a:t>16</a:t>
            </a:r>
            <a:r>
              <a:rPr lang="zh-CN" altLang="en-US" sz="1800" dirty="0">
                <a:solidFill>
                  <a:schemeClr val="tx2"/>
                </a:solidFill>
              </a:rPr>
              <a:t>位的向量</a:t>
            </a:r>
            <a:endParaRPr lang="zh-CN" altLang="zh-CN" sz="1800" dirty="0">
              <a:solidFill>
                <a:schemeClr val="tx2"/>
              </a:solidFill>
            </a:endParaRPr>
          </a:p>
          <a:p>
            <a:pPr marL="0" lvl="0" indent="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2</a:t>
            </a:r>
            <a:r>
              <a:rPr lang="zh-CN" altLang="en-US" sz="1800" dirty="0">
                <a:solidFill>
                  <a:schemeClr val="tx2"/>
                </a:solidFill>
              </a:rPr>
              <a:t>）设置</a:t>
            </a:r>
            <a:r>
              <a:rPr lang="en-US" altLang="zh-CN" sz="1800" dirty="0">
                <a:solidFill>
                  <a:schemeClr val="tx2"/>
                </a:solidFill>
              </a:rPr>
              <a:t>key</a:t>
            </a:r>
            <a:r>
              <a:rPr lang="zh-CN" altLang="en-US" sz="1800" dirty="0">
                <a:solidFill>
                  <a:schemeClr val="tx2"/>
                </a:solidFill>
              </a:rPr>
              <a:t>和</a:t>
            </a:r>
            <a:r>
              <a:rPr lang="en-US" altLang="zh-CN" sz="1800" dirty="0">
                <a:solidFill>
                  <a:schemeClr val="tx2"/>
                </a:solidFill>
              </a:rPr>
              <a:t>target</a:t>
            </a:r>
            <a:endParaRPr lang="zh-CN" altLang="en-US" sz="1800" dirty="0">
              <a:solidFill>
                <a:schemeClr val="tx2"/>
              </a:solidFill>
            </a:endParaRPr>
          </a:p>
          <a:p>
            <a:pPr marL="0" lvl="0" indent="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3</a:t>
            </a:r>
            <a:r>
              <a:rPr lang="zh-CN" altLang="en-US" sz="1800" dirty="0">
                <a:solidFill>
                  <a:schemeClr val="tx2"/>
                </a:solidFill>
              </a:rPr>
              <a:t>）创建</a:t>
            </a:r>
            <a:r>
              <a:rPr lang="zh-CN" altLang="en-US" sz="1800" dirty="0">
                <a:solidFill>
                  <a:schemeClr val="tx2"/>
                </a:solidFill>
              </a:rPr>
              <a:t>求解器</a:t>
            </a:r>
            <a:endParaRPr lang="zh-CN" altLang="en-US" sz="1800" dirty="0">
              <a:solidFill>
                <a:schemeClr val="tx2"/>
              </a:solidFill>
            </a:endParaRPr>
          </a:p>
          <a:p>
            <a:pPr marL="0" lvl="0" indent="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4</a:t>
            </a:r>
            <a:r>
              <a:rPr lang="zh-CN" altLang="en-US" sz="1800" dirty="0">
                <a:solidFill>
                  <a:schemeClr val="tx2"/>
                </a:solidFill>
              </a:rPr>
              <a:t>）添加方程和</a:t>
            </a:r>
            <a:r>
              <a:rPr lang="zh-CN" altLang="en-US" sz="1800" dirty="0">
                <a:solidFill>
                  <a:schemeClr val="tx2"/>
                </a:solidFill>
              </a:rPr>
              <a:t>约束</a:t>
            </a:r>
            <a:endParaRPr lang="zh-CN" altLang="en-US" sz="1800" dirty="0">
              <a:solidFill>
                <a:schemeClr val="tx2"/>
              </a:solidFill>
            </a:endParaRPr>
          </a:p>
          <a:p>
            <a:pPr marL="0" lvl="0" indent="0" algn="l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5</a:t>
            </a:r>
            <a:r>
              <a:rPr lang="zh-CN" altLang="en-US" sz="1800" dirty="0">
                <a:solidFill>
                  <a:schemeClr val="tx2"/>
                </a:solidFill>
              </a:rPr>
              <a:t>）求解方程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197" name="AutoShape 6" descr="已上传的图片"/>
          <p:cNvSpPr>
            <a:spLocks noChangeAspect="1"/>
          </p:cNvSpPr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8199" name="矩形 3"/>
          <p:cNvSpPr/>
          <p:nvPr/>
        </p:nvSpPr>
        <p:spPr>
          <a:xfrm>
            <a:off x="532130" y="1465580"/>
            <a:ext cx="3683000" cy="129413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600" b="1" dirty="0">
                <a:sym typeface="+mn-ea"/>
              </a:rPr>
              <a:t>问题：</a:t>
            </a:r>
            <a:r>
              <a:rPr lang="en-US" altLang="zh-CN" sz="1600" b="1" dirty="0">
                <a:sym typeface="+mn-ea"/>
              </a:rPr>
              <a:t>破解异或加密</a:t>
            </a:r>
            <a:endParaRPr lang="en-US" altLang="zh-CN" sz="1600" b="1" dirty="0">
              <a:sym typeface="+mn-ea"/>
            </a:endParaRPr>
          </a:p>
          <a:p>
            <a:pPr marL="0" lvl="0" algn="l"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600" dirty="0">
                <a:sym typeface="+mn-ea"/>
              </a:rPr>
              <a:t>加密逻辑：</a:t>
            </a:r>
            <a:r>
              <a:rPr lang="en-US" altLang="zh-CN" sz="1600" dirty="0">
                <a:sym typeface="+mn-ea"/>
              </a:rPr>
              <a:t>secret ⊕0x1234 = 0x5678</a:t>
            </a:r>
            <a:endParaRPr lang="en-US" altLang="zh-CN" sz="1600" dirty="0">
              <a:sym typeface="+mn-ea"/>
            </a:endParaRPr>
          </a:p>
          <a:p>
            <a:pPr marL="0" lvl="0" algn="l"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600" dirty="0">
                <a:sym typeface="+mn-ea"/>
              </a:rPr>
              <a:t>求</a:t>
            </a:r>
            <a:r>
              <a:rPr lang="en-US" altLang="zh-CN" sz="1600" dirty="0">
                <a:sym typeface="+mn-ea"/>
              </a:rPr>
              <a:t>secret</a:t>
            </a:r>
            <a:endParaRPr lang="zh-CN" altLang="en-US" sz="1600" dirty="0"/>
          </a:p>
        </p:txBody>
      </p:sp>
      <p:sp>
        <p:nvSpPr>
          <p:cNvPr id="8245" name="Rectangle 2"/>
          <p:cNvSpPr txBox="1"/>
          <p:nvPr/>
        </p:nvSpPr>
        <p:spPr>
          <a:xfrm>
            <a:off x="6948805" y="260350"/>
            <a:ext cx="2118360" cy="2876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二、</a:t>
            </a:r>
            <a:r>
              <a:rPr lang="en-US" altLang="zh-CN" sz="2000" dirty="0">
                <a:solidFill>
                  <a:schemeClr val="bg1"/>
                </a:solidFill>
              </a:rPr>
              <a:t>Z3</a:t>
            </a:r>
            <a:r>
              <a:rPr lang="zh-CN" altLang="en-US" sz="2000" dirty="0">
                <a:solidFill>
                  <a:schemeClr val="bg1"/>
                </a:solidFill>
              </a:rPr>
              <a:t>使用举例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14300" imgH="215900" progId="Equation.KSEE3">
                  <p:embed/>
                </p:oleObj>
              </mc:Choice>
              <mc:Fallback>
                <p:oleObj name="" r:id="rId2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/>
          <p:nvPr/>
        </p:nvSpPr>
        <p:spPr>
          <a:xfrm>
            <a:off x="252730" y="962025"/>
            <a:ext cx="2592705" cy="5035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2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详解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870" y="2060575"/>
            <a:ext cx="4685665" cy="4064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30" y="5300980"/>
            <a:ext cx="3291205" cy="807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4" descr="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Rectangle 2"/>
          <p:cNvSpPr txBox="1"/>
          <p:nvPr/>
        </p:nvSpPr>
        <p:spPr>
          <a:xfrm>
            <a:off x="252730" y="962025"/>
            <a:ext cx="2592705" cy="5035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3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详解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6" name="Rectangle 2"/>
          <p:cNvSpPr txBox="1"/>
          <p:nvPr/>
        </p:nvSpPr>
        <p:spPr>
          <a:xfrm>
            <a:off x="555625" y="2992438"/>
            <a:ext cx="1800225" cy="5032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2"/>
              </a:solidFill>
            </a:endParaRPr>
          </a:p>
        </p:txBody>
      </p:sp>
      <p:sp>
        <p:nvSpPr>
          <p:cNvPr id="8197" name="AutoShape 6" descr="已上传的图片"/>
          <p:cNvSpPr>
            <a:spLocks noChangeAspect="1"/>
          </p:cNvSpPr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8199" name="矩形 3"/>
          <p:cNvSpPr/>
          <p:nvPr/>
        </p:nvSpPr>
        <p:spPr>
          <a:xfrm>
            <a:off x="532130" y="1412240"/>
            <a:ext cx="4538345" cy="12020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/>
              <a:t>该代码展示的是一个经典的线性规划问题，利用</a:t>
            </a:r>
            <a:r>
              <a:rPr lang="en-US" altLang="zh-CN" sz="1600" dirty="0"/>
              <a:t> Z3 </a:t>
            </a:r>
            <a:r>
              <a:rPr lang="zh-CN" altLang="en-US" sz="1600" dirty="0"/>
              <a:t>的优化功能自动找出使利润最大的生产计划。适用于资源有限情况下的决策支持场景。</a:t>
            </a:r>
            <a:endParaRPr lang="zh-CN" altLang="en-US" sz="1600" dirty="0"/>
          </a:p>
        </p:txBody>
      </p:sp>
      <p:sp>
        <p:nvSpPr>
          <p:cNvPr id="8245" name="Rectangle 2"/>
          <p:cNvSpPr txBox="1"/>
          <p:nvPr/>
        </p:nvSpPr>
        <p:spPr>
          <a:xfrm>
            <a:off x="6948805" y="260350"/>
            <a:ext cx="2118360" cy="2876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二、</a:t>
            </a:r>
            <a:r>
              <a:rPr lang="en-US" altLang="zh-CN" sz="2000" dirty="0">
                <a:solidFill>
                  <a:schemeClr val="bg1"/>
                </a:solidFill>
              </a:rPr>
              <a:t>Z3</a:t>
            </a:r>
            <a:r>
              <a:rPr lang="zh-CN" altLang="en-US" sz="2000" dirty="0">
                <a:solidFill>
                  <a:schemeClr val="bg1"/>
                </a:solidFill>
              </a:rPr>
              <a:t>使用举例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" y="2636520"/>
            <a:ext cx="4636135" cy="30435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19700" y="744220"/>
            <a:ext cx="4019550" cy="60966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b="1" dirty="0"/>
              <a:t>求解流程：</a:t>
            </a:r>
            <a:endParaRPr lang="zh-CN" altLang="en-US" sz="1800" b="1" dirty="0"/>
          </a:p>
          <a:p>
            <a:pPr marL="0" lvl="0" algn="l"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600" b="1" dirty="0">
                <a:sym typeface="+mn-ea"/>
              </a:rPr>
              <a:t>1）</a:t>
            </a:r>
            <a:r>
              <a:rPr lang="en-US" altLang="zh-CN" sz="1600" b="1" dirty="0">
                <a:sym typeface="+mn-ea"/>
              </a:rPr>
              <a:t>定义变量</a:t>
            </a:r>
            <a:endParaRPr lang="en-US" altLang="zh-CN" sz="1600" b="1" dirty="0"/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+mn-ea"/>
              </a:rPr>
              <a:t>声明两个整数变量</a:t>
            </a:r>
            <a:r>
              <a:rPr lang="en-US" altLang="zh-CN" sz="1400" dirty="0">
                <a:sym typeface="+mn-ea"/>
              </a:rPr>
              <a:t> a </a:t>
            </a:r>
            <a:r>
              <a:rPr lang="zh-CN" altLang="en-US" sz="1400" dirty="0">
                <a:sym typeface="+mn-ea"/>
              </a:rPr>
              <a:t>和</a:t>
            </a:r>
            <a:r>
              <a:rPr lang="en-US" altLang="zh-CN" sz="1400" dirty="0">
                <a:sym typeface="+mn-ea"/>
              </a:rPr>
              <a:t> b</a:t>
            </a:r>
            <a:r>
              <a:rPr lang="zh-CN" altLang="en-US" sz="1400" dirty="0">
                <a:sym typeface="+mn-ea"/>
              </a:rPr>
              <a:t>，代表产品</a:t>
            </a:r>
            <a:r>
              <a:rPr lang="en-US" altLang="zh-CN" sz="1400" dirty="0">
                <a:sym typeface="+mn-ea"/>
              </a:rPr>
              <a:t>A</a:t>
            </a:r>
            <a:r>
              <a:rPr lang="zh-CN" altLang="en-US" sz="1400" dirty="0">
                <a:sym typeface="+mn-ea"/>
              </a:rPr>
              <a:t>和</a:t>
            </a:r>
            <a:r>
              <a:rPr lang="en-US" altLang="zh-CN" sz="1400" dirty="0">
                <a:sym typeface="+mn-ea"/>
              </a:rPr>
              <a:t>B</a:t>
            </a:r>
            <a:r>
              <a:rPr lang="zh-CN" altLang="en-US" sz="1400" dirty="0">
                <a:sym typeface="+mn-ea"/>
              </a:rPr>
              <a:t>的数量</a:t>
            </a:r>
            <a:endParaRPr lang="zh-CN" altLang="en-US" sz="1400" dirty="0"/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ym typeface="+mn-ea"/>
              </a:rPr>
              <a:t>2</a:t>
            </a:r>
            <a:r>
              <a:rPr lang="zh-CN" altLang="en-US" sz="1600" b="1" dirty="0">
                <a:sym typeface="+mn-ea"/>
              </a:rPr>
              <a:t>）</a:t>
            </a:r>
            <a:r>
              <a:rPr lang="zh-CN" altLang="en-US" sz="1600" b="1" dirty="0"/>
              <a:t>初始化优化器</a:t>
            </a:r>
            <a:endParaRPr lang="en-US" altLang="zh-CN" sz="1600" b="1" dirty="0"/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/>
              <a:t>创建</a:t>
            </a:r>
            <a:r>
              <a:rPr lang="en-US" altLang="zh-CN" sz="1400" dirty="0"/>
              <a:t> Optimize() </a:t>
            </a:r>
            <a:r>
              <a:rPr lang="zh-CN" altLang="en-US" sz="1400" dirty="0"/>
              <a:t>实例用于处理优化问题</a:t>
            </a:r>
            <a:endParaRPr lang="zh-CN" altLang="en-US" sz="1400" dirty="0"/>
          </a:p>
          <a:p>
            <a:pPr marL="0" lvl="0" algn="l"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600" b="1" dirty="0">
                <a:sym typeface="+mn-ea"/>
              </a:rPr>
              <a:t>3）</a:t>
            </a:r>
            <a:r>
              <a:rPr lang="en-US" altLang="zh-CN" sz="1600" b="1" dirty="0"/>
              <a:t>添加约束条件</a:t>
            </a:r>
            <a:endParaRPr lang="en-US" altLang="zh-CN" sz="1600" b="1" dirty="0"/>
          </a:p>
          <a:p>
            <a:pPr lvl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/>
              <a:t>非负约束：</a:t>
            </a:r>
            <a:r>
              <a:rPr lang="en-US" altLang="zh-CN" sz="1400" dirty="0"/>
              <a:t>a &gt;= 0, b &gt;= 0</a:t>
            </a:r>
            <a:endParaRPr lang="en-US" altLang="zh-CN" sz="1400" dirty="0"/>
          </a:p>
          <a:p>
            <a:pPr lvl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/>
              <a:t>总量约束：</a:t>
            </a:r>
            <a:r>
              <a:rPr lang="en-US" altLang="zh-CN" sz="1400" dirty="0"/>
              <a:t>a + b &lt;= 50</a:t>
            </a:r>
            <a:endParaRPr lang="en-US" altLang="zh-CN" sz="1400" dirty="0"/>
          </a:p>
          <a:p>
            <a:pPr lvl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/>
              <a:t>资源约束：</a:t>
            </a:r>
            <a:r>
              <a:rPr lang="en-US" altLang="zh-CN" sz="1400" dirty="0"/>
              <a:t>2*a + 1*b &lt;= 80</a:t>
            </a:r>
            <a:endParaRPr lang="en-US" altLang="zh-CN" sz="1400" dirty="0"/>
          </a:p>
          <a:p>
            <a:pPr marL="0" lvl="0" algn="l"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600" b="1" dirty="0">
                <a:sym typeface="+mn-ea"/>
              </a:rPr>
              <a:t>4）</a:t>
            </a:r>
            <a:r>
              <a:rPr lang="en-US" altLang="zh-CN" sz="1600" b="1" dirty="0"/>
              <a:t>设置优化目标</a:t>
            </a:r>
            <a:endParaRPr lang="en-US" altLang="zh-CN" sz="1600" b="1" dirty="0"/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/>
              <a:t>最大化利润函数：</a:t>
            </a:r>
            <a:r>
              <a:rPr lang="en-US" altLang="zh-CN" sz="1400" dirty="0"/>
              <a:t>10*a + 9*b</a:t>
            </a:r>
            <a:endParaRPr lang="en-US" altLang="zh-CN" sz="1400" dirty="0"/>
          </a:p>
          <a:p>
            <a:pPr marL="0" lvl="0" algn="l"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600" b="1" dirty="0">
                <a:sym typeface="+mn-ea"/>
              </a:rPr>
              <a:t>5）</a:t>
            </a:r>
            <a:r>
              <a:rPr lang="en-US" altLang="zh-CN" sz="1600" b="1" dirty="0"/>
              <a:t>执行求解</a:t>
            </a:r>
            <a:endParaRPr lang="en-US" altLang="zh-CN" sz="1600" b="1" dirty="0"/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/>
              <a:t>调用</a:t>
            </a:r>
            <a:r>
              <a:rPr lang="en-US" altLang="zh-CN" sz="1400" dirty="0"/>
              <a:t> opt.check() </a:t>
            </a:r>
            <a:r>
              <a:rPr lang="zh-CN" altLang="en-US" sz="1400" dirty="0"/>
              <a:t>检查是否存在满足约束的解</a:t>
            </a:r>
            <a:endParaRPr lang="zh-CN" altLang="en-US" sz="1400" dirty="0"/>
          </a:p>
          <a:p>
            <a:pPr marL="0" lvl="0" algn="l"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600" b="1" dirty="0">
                <a:sym typeface="+mn-ea"/>
              </a:rPr>
              <a:t>6）</a:t>
            </a:r>
            <a:r>
              <a:rPr lang="en-US" altLang="zh-CN" sz="1600" b="1" dirty="0"/>
              <a:t>输出结果</a:t>
            </a:r>
            <a:endParaRPr lang="en-US" altLang="zh-CN" sz="1600" b="1" dirty="0"/>
          </a:p>
          <a:p>
            <a:pPr lvl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/>
              <a:t>若有解，则获取模型并打印最优生产方案及对应的最大利润</a:t>
            </a:r>
            <a:endParaRPr lang="zh-CN" altLang="en-US" sz="1400" dirty="0"/>
          </a:p>
          <a:p>
            <a:pPr lvl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/>
              <a:t>若无解，则输出</a:t>
            </a:r>
            <a:r>
              <a:rPr lang="en-US" altLang="zh-CN" sz="1400" dirty="0"/>
              <a:t>"</a:t>
            </a:r>
            <a:r>
              <a:rPr lang="zh-CN" altLang="en-US" sz="1400" dirty="0"/>
              <a:t>无解</a:t>
            </a:r>
            <a:r>
              <a:rPr lang="en-US" altLang="zh-CN" sz="1400" dirty="0"/>
              <a:t>"</a:t>
            </a:r>
            <a:r>
              <a:rPr lang="zh-CN" altLang="en-US" sz="1400" dirty="0"/>
              <a:t>提示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" y="5876925"/>
            <a:ext cx="31718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4" descr="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Rectangle 2"/>
          <p:cNvSpPr txBox="1"/>
          <p:nvPr/>
        </p:nvSpPr>
        <p:spPr>
          <a:xfrm>
            <a:off x="252730" y="962025"/>
            <a:ext cx="2167255" cy="5035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场景演示</a:t>
            </a:r>
            <a:endParaRPr lang="zh-CN" altLang="zh-CN" sz="24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196" name="Rectangle 2"/>
          <p:cNvSpPr txBox="1"/>
          <p:nvPr/>
        </p:nvSpPr>
        <p:spPr>
          <a:xfrm>
            <a:off x="555625" y="2992438"/>
            <a:ext cx="1800225" cy="5032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2"/>
              </a:solidFill>
            </a:endParaRPr>
          </a:p>
        </p:txBody>
      </p:sp>
      <p:sp>
        <p:nvSpPr>
          <p:cNvPr id="8197" name="AutoShape 6" descr="已上传的图片"/>
          <p:cNvSpPr>
            <a:spLocks noChangeAspect="1"/>
          </p:cNvSpPr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8245" name="Rectangle 2"/>
          <p:cNvSpPr txBox="1"/>
          <p:nvPr/>
        </p:nvSpPr>
        <p:spPr>
          <a:xfrm>
            <a:off x="6948805" y="260350"/>
            <a:ext cx="2118360" cy="2876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二、</a:t>
            </a:r>
            <a:r>
              <a:rPr lang="en-US" altLang="zh-CN" sz="2000" dirty="0">
                <a:solidFill>
                  <a:schemeClr val="bg1"/>
                </a:solidFill>
              </a:rPr>
              <a:t>Z3</a:t>
            </a:r>
            <a:r>
              <a:rPr lang="zh-CN" altLang="en-US" sz="2000" dirty="0">
                <a:solidFill>
                  <a:schemeClr val="bg1"/>
                </a:solidFill>
              </a:rPr>
              <a:t>使用举例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faa4dd6ae988b5999ae79c660f73424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3215" y="1412875"/>
            <a:ext cx="8491855" cy="5332730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114300" imgH="215900" progId="Equation.KSEE3">
                  <p:embed/>
                </p:oleObj>
              </mc:Choice>
              <mc:Fallback>
                <p:oleObj name="" r:id="rId6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1551</Words>
  <Application>WPS 演示</Application>
  <PresentationFormat>全屏显示(4:3)</PresentationFormat>
  <Paragraphs>164</Paragraphs>
  <Slides>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宋体</vt:lpstr>
      <vt:lpstr>Wingdings</vt:lpstr>
      <vt:lpstr>Times New Roman</vt:lpstr>
      <vt:lpstr>微软雅黑</vt:lpstr>
      <vt:lpstr>Arial Unicode MS</vt:lpstr>
      <vt:lpstr>等线</vt:lpstr>
      <vt:lpstr>默认设计模板</vt:lpstr>
      <vt:lpstr>1_默认设计模板</vt:lpstr>
      <vt:lpstr>Equation.KSEE3</vt:lpstr>
      <vt:lpstr>Equation.KSEE3</vt:lpstr>
      <vt:lpstr>Equation.KSEE3</vt:lpstr>
      <vt:lpstr>PowerPoint 演示文稿</vt:lpstr>
      <vt:lpstr>一、Z3的简介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淡</cp:lastModifiedBy>
  <cp:revision>34</cp:revision>
  <dcterms:created xsi:type="dcterms:W3CDTF">2014-03-21T03:02:00Z</dcterms:created>
  <dcterms:modified xsi:type="dcterms:W3CDTF">2025-12-12T11:29:31Z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B0007489288C4A9587B15A7EBC06B97D_13</vt:lpwstr>
  </property>
  <property fmtid="{D5CDD505-2E9C-101B-9397-08002B2CF9AE}" pid="3" name="KSOProductBuildVer">
    <vt:lpwstr>2052-12.1.0.24034</vt:lpwstr>
  </property>
</Properties>
</file>